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8" r:id="rId11"/>
    <p:sldId id="267" r:id="rId12"/>
    <p:sldId id="272" r:id="rId13"/>
    <p:sldId id="266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0" autoAdjust="0"/>
    <p:restoredTop sz="94660"/>
  </p:normalViewPr>
  <p:slideViewPr>
    <p:cSldViewPr snapToGrid="0">
      <p:cViewPr>
        <p:scale>
          <a:sx n="100" d="100"/>
          <a:sy n="100" d="100"/>
        </p:scale>
        <p:origin x="151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F638-7D77-4AB9-B086-467C37E15BBB}" type="datetimeFigureOut">
              <a:rPr lang="zh-HK" altLang="en-US" smtClean="0"/>
              <a:t>29/07/22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4D1C-2710-414F-BA06-8AC3DAE434A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925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F638-7D77-4AB9-B086-467C37E15BBB}" type="datetimeFigureOut">
              <a:rPr lang="zh-HK" altLang="en-US" smtClean="0"/>
              <a:t>29/07/22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4D1C-2710-414F-BA06-8AC3DAE434A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723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F638-7D77-4AB9-B086-467C37E15BBB}" type="datetimeFigureOut">
              <a:rPr lang="zh-HK" altLang="en-US" smtClean="0"/>
              <a:t>29/07/22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4D1C-2710-414F-BA06-8AC3DAE434A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304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F638-7D77-4AB9-B086-467C37E15BBB}" type="datetimeFigureOut">
              <a:rPr lang="zh-HK" altLang="en-US" smtClean="0"/>
              <a:t>29/07/22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4D1C-2710-414F-BA06-8AC3DAE434A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256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F638-7D77-4AB9-B086-467C37E15BBB}" type="datetimeFigureOut">
              <a:rPr lang="zh-HK" altLang="en-US" smtClean="0"/>
              <a:t>29/07/22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4D1C-2710-414F-BA06-8AC3DAE434A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29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F638-7D77-4AB9-B086-467C37E15BBB}" type="datetimeFigureOut">
              <a:rPr lang="zh-HK" altLang="en-US" smtClean="0"/>
              <a:t>29/07/22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4D1C-2710-414F-BA06-8AC3DAE434A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464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F638-7D77-4AB9-B086-467C37E15BBB}" type="datetimeFigureOut">
              <a:rPr lang="zh-HK" altLang="en-US" smtClean="0"/>
              <a:t>29/07/22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4D1C-2710-414F-BA06-8AC3DAE434A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783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F638-7D77-4AB9-B086-467C37E15BBB}" type="datetimeFigureOut">
              <a:rPr lang="zh-HK" altLang="en-US" smtClean="0"/>
              <a:t>29/07/22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4D1C-2710-414F-BA06-8AC3DAE434A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555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F638-7D77-4AB9-B086-467C37E15BBB}" type="datetimeFigureOut">
              <a:rPr lang="zh-HK" altLang="en-US" smtClean="0"/>
              <a:t>29/07/22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4D1C-2710-414F-BA06-8AC3DAE434A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277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F638-7D77-4AB9-B086-467C37E15BBB}" type="datetimeFigureOut">
              <a:rPr lang="zh-HK" altLang="en-US" smtClean="0"/>
              <a:t>29/07/22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4D1C-2710-414F-BA06-8AC3DAE434A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340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F638-7D77-4AB9-B086-467C37E15BBB}" type="datetimeFigureOut">
              <a:rPr lang="zh-HK" altLang="en-US" smtClean="0"/>
              <a:t>29/07/22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4D1C-2710-414F-BA06-8AC3DAE434A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885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F638-7D77-4AB9-B086-467C37E15BBB}" type="datetimeFigureOut">
              <a:rPr lang="zh-HK" altLang="en-US" smtClean="0"/>
              <a:t>29/07/22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64D1C-2710-414F-BA06-8AC3DAE434A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327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OmPdY6xS38&amp;t=56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jVeF2Xg8j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allenlinnz.com/2018/07/28/%E5%A5%BD%E7%89%A7%E4%BA%BA%E8%88%87%E7%BE%8A%E7%BE%A4%E7%9A%84%E9%97%9C%E4%BF%82-101-21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allenlinnz.com/2018/07/28/%E5%A5%BD%E7%89%A7%E4%BA%BA%E8%88%87%E7%BE%8A%E7%BE%A4%E7%9A%84%E9%97%9C%E4%BF%82-101-21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hk01.com/%E7%94%9F%E6%B4%BB/161192/%E8%81%BD%E9%9A%9C%E4%BA%BA%E5%A3%AB-%E6%AF%94%E8%BC%83%E5%96%9C%E6%AD%A1%E7%94%A8%E8%81%BE%E4%BA%BA%E7%A8%B1%E5%91%BC%E8%87%AA%E5%B7%B1-%E4%BE%86%E7%A8%BF-%E9%BB%83%E6%80%9D%E4%BF%8A-%E9%A6%99%E6%B8%AF01-%E5%8D%9A%E8%A9%9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freepik.com/free-photo/spirituality-religion-hands-folded-prayer-holy-bible-church-concept-faith_5017980.htm#query=praying%20hands&amp;position=0&amp;from_view=keywor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layluya.com/article/20353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ailyverses.net/tc/%E7%B4%84%E7%BF%B0%E7%A6%8F%E9%9F%B3/8/1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zh-TW" altLang="en-US" b="1" dirty="0"/>
              <a:t>耶穌與我的關係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400" b="1" dirty="0"/>
              <a:t>耶穌的七個「我是</a:t>
            </a:r>
            <a:r>
              <a:rPr lang="en-US" altLang="zh-TW" sz="4400" b="1" dirty="0"/>
              <a:t>…</a:t>
            </a:r>
            <a:r>
              <a:rPr lang="zh-TW" altLang="en-US" sz="4400" b="1" dirty="0"/>
              <a:t>」</a:t>
            </a:r>
            <a:r>
              <a:rPr lang="en-US" altLang="zh-TW" sz="4400" b="1" dirty="0"/>
              <a:t>(</a:t>
            </a:r>
            <a:r>
              <a:rPr lang="zh-TW" altLang="en-US" sz="4400" b="1" dirty="0"/>
              <a:t>上</a:t>
            </a:r>
            <a:r>
              <a:rPr lang="en-US" altLang="zh-TW" sz="4400" b="1" dirty="0"/>
              <a:t>)</a:t>
            </a:r>
            <a:endParaRPr lang="zh-HK" altLang="en-US" sz="4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EC42CA8-BCC8-F1DB-27C0-F22487A71D23}"/>
              </a:ext>
            </a:extLst>
          </p:cNvPr>
          <p:cNvSpPr txBox="1"/>
          <p:nvPr/>
        </p:nvSpPr>
        <p:spPr>
          <a:xfrm>
            <a:off x="8140700" y="60071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zh-HK" sz="1200" dirty="0"/>
              <a:t>由</a:t>
            </a:r>
            <a:r>
              <a:rPr lang="zh-TW" altLang="en-US" sz="1200" dirty="0"/>
              <a:t>路德會呂祥光中學</a:t>
            </a:r>
            <a:r>
              <a:rPr lang="zh-TW" altLang="zh-HK" sz="1200" dirty="0"/>
              <a:t>提供</a:t>
            </a:r>
          </a:p>
          <a:p>
            <a:pPr algn="r"/>
            <a:r>
              <a:rPr lang="en-HK" altLang="zh-HK" sz="1200" dirty="0"/>
              <a:t>(</a:t>
            </a:r>
            <a:r>
              <a:rPr lang="zh-TW" altLang="zh-HK" sz="1200" dirty="0"/>
              <a:t>香港教育大學基督教信仰與發展中心修訂</a:t>
            </a:r>
            <a:r>
              <a:rPr lang="en-HK" altLang="zh-HK" sz="1200" dirty="0"/>
              <a:t>)</a:t>
            </a:r>
            <a:endParaRPr lang="zh-TW" altLang="zh-HK" sz="1200" dirty="0"/>
          </a:p>
          <a:p>
            <a:pPr algn="r"/>
            <a:endParaRPr kumimoji="1"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7877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000" dirty="0"/>
              <a:t>觀看影片</a:t>
            </a:r>
            <a:r>
              <a:rPr lang="en-US" altLang="zh-TW" sz="4000" dirty="0"/>
              <a:t>︰</a:t>
            </a:r>
            <a:r>
              <a:rPr lang="en-US" altLang="zh-TW" sz="4000" dirty="0" err="1"/>
              <a:t>Ozzy</a:t>
            </a:r>
            <a:r>
              <a:rPr lang="en-US" altLang="zh-TW" sz="4000" dirty="0"/>
              <a:t> Man Reviews Sheep Being Stuck</a:t>
            </a:r>
            <a:endParaRPr lang="zh-HK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altLang="zh-TW" dirty="0">
                <a:hlinkClick r:id="rId2"/>
              </a:rPr>
              <a:t>https://www.youtube.com/watch?v=9OmPdY6xS38&amp;t=56s</a:t>
            </a:r>
            <a:endParaRPr lang="en-US" altLang="zh-TW" dirty="0"/>
          </a:p>
          <a:p>
            <a:r>
              <a:rPr lang="zh-TW" altLang="en-US" dirty="0"/>
              <a:t>觀看</a:t>
            </a:r>
            <a:r>
              <a:rPr lang="en-US" altLang="zh-HK" dirty="0"/>
              <a:t>00:00-02:06</a:t>
            </a:r>
          </a:p>
          <a:p>
            <a:r>
              <a:rPr lang="zh-TW" altLang="en-US" dirty="0"/>
              <a:t>了解羊易迷途，牧羊人當要尋找亡羊的情況</a:t>
            </a:r>
            <a:endParaRPr lang="en-US" altLang="zh-TW" dirty="0"/>
          </a:p>
          <a:p>
            <a:r>
              <a:rPr lang="zh-TW" altLang="en-US" dirty="0"/>
              <a:t>反思問題</a:t>
            </a:r>
            <a:r>
              <a:rPr lang="en-US" altLang="zh-TW" dirty="0"/>
              <a:t>︰</a:t>
            </a:r>
            <a:r>
              <a:rPr lang="zh-TW" altLang="en-US" dirty="0"/>
              <a:t>我們會否如羊一樣經常迷途、重覆犯錯？</a:t>
            </a:r>
            <a:endParaRPr lang="zh-HK" altLang="en-US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0997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000" dirty="0"/>
              <a:t>觀看影片</a:t>
            </a:r>
            <a:r>
              <a:rPr lang="en-US" altLang="zh-TW" sz="4000" dirty="0"/>
              <a:t>︰【</a:t>
            </a:r>
            <a:r>
              <a:rPr lang="zh-TW" altLang="en-US" sz="4000" dirty="0"/>
              <a:t>綿羊離家出走五年變「毛球」</a:t>
            </a:r>
            <a:r>
              <a:rPr lang="en-US" altLang="zh-TW" sz="4000" dirty="0"/>
              <a:t>】</a:t>
            </a:r>
            <a:endParaRPr lang="zh-HK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altLang="zh-TW" dirty="0">
                <a:hlinkClick r:id="rId2"/>
              </a:rPr>
              <a:t>https://www.youtube.com/watch?v=-jVeF2Xg8jU</a:t>
            </a:r>
            <a:endParaRPr lang="en-US" altLang="zh-TW" dirty="0"/>
          </a:p>
          <a:p>
            <a:r>
              <a:rPr lang="zh-TW" altLang="en-US" dirty="0"/>
              <a:t>觀看</a:t>
            </a:r>
            <a:r>
              <a:rPr lang="en-US" altLang="zh-HK" dirty="0"/>
              <a:t>00:00-02:08</a:t>
            </a:r>
          </a:p>
          <a:p>
            <a:r>
              <a:rPr lang="zh-TW" altLang="en-US" dirty="0"/>
              <a:t>了解羊缺乏牧羊人剪羊毛的情況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358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altLang="zh-TW" dirty="0"/>
              <a:t>C </a:t>
            </a:r>
            <a:r>
              <a:rPr lang="zh-TW" altLang="en-US" dirty="0"/>
              <a:t>約翰福音</a:t>
            </a:r>
            <a:r>
              <a:rPr lang="en-US" altLang="zh-TW" dirty="0"/>
              <a:t>10</a:t>
            </a:r>
            <a:r>
              <a:rPr lang="zh-TW" altLang="en-US" dirty="0"/>
              <a:t>章</a:t>
            </a:r>
            <a:r>
              <a:rPr lang="en-US" altLang="zh-TW" dirty="0"/>
              <a:t>1-16</a:t>
            </a:r>
            <a:r>
              <a:rPr lang="zh-TW" altLang="en-US" dirty="0"/>
              <a:t>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/>
              <a:t>我是「</a:t>
            </a:r>
            <a:r>
              <a:rPr lang="zh-HK" altLang="en-US" dirty="0"/>
              <a:t>門</a:t>
            </a:r>
            <a:r>
              <a:rPr lang="zh-TW" altLang="en-US" dirty="0"/>
              <a:t>」</a:t>
            </a:r>
            <a:endParaRPr lang="en-US" altLang="zh-TW" dirty="0"/>
          </a:p>
          <a:p>
            <a:r>
              <a:rPr lang="zh-TW" altLang="en-US" dirty="0"/>
              <a:t>我是「好牧人」</a:t>
            </a:r>
            <a:endParaRPr lang="en-US" altLang="zh-TW" dirty="0"/>
          </a:p>
          <a:p>
            <a:r>
              <a:rPr lang="zh-TW" altLang="en-US" dirty="0"/>
              <a:t>牧羊人牧羊</a:t>
            </a:r>
            <a:r>
              <a:rPr lang="zh-HK" altLang="en-US" dirty="0"/>
              <a:t>辛苦而危險</a:t>
            </a:r>
            <a:endParaRPr lang="en-US" altLang="zh-TW" dirty="0"/>
          </a:p>
          <a:p>
            <a:pPr lvl="1"/>
            <a:r>
              <a:rPr lang="zh-TW" altLang="en-US" dirty="0"/>
              <a:t>羊易迷途，當要尋找亡羊</a:t>
            </a:r>
            <a:endParaRPr lang="en-US" altLang="zh-TW" dirty="0"/>
          </a:p>
          <a:p>
            <a:pPr lvl="1"/>
            <a:r>
              <a:rPr lang="zh-HK" altLang="en-US" dirty="0"/>
              <a:t>高原窄，有深谷，易生意外</a:t>
            </a:r>
            <a:endParaRPr lang="en-US" altLang="zh-HK" dirty="0"/>
          </a:p>
          <a:p>
            <a:pPr lvl="1"/>
            <a:r>
              <a:rPr lang="zh-TW" altLang="en-US" dirty="0"/>
              <a:t>有野狼，強盜的襲擊</a:t>
            </a:r>
            <a:endParaRPr lang="en-US" altLang="zh-TW" dirty="0"/>
          </a:p>
          <a:p>
            <a:pPr lvl="1"/>
            <a:r>
              <a:rPr lang="zh-TW" altLang="en-US" dirty="0"/>
              <a:t>羊多作剪羊毛之用，牧養時間較長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1141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altLang="zh-TW" dirty="0"/>
              <a:t>C </a:t>
            </a:r>
            <a:r>
              <a:rPr lang="zh-TW" altLang="en-US" dirty="0"/>
              <a:t>約翰福音</a:t>
            </a:r>
            <a:r>
              <a:rPr lang="en-US" altLang="zh-TW" dirty="0"/>
              <a:t>10</a:t>
            </a:r>
            <a:r>
              <a:rPr lang="zh-TW" altLang="en-US" dirty="0"/>
              <a:t>章</a:t>
            </a:r>
            <a:r>
              <a:rPr lang="en-US" altLang="zh-TW" dirty="0"/>
              <a:t>1-16</a:t>
            </a:r>
            <a:r>
              <a:rPr lang="zh-TW" altLang="en-US" dirty="0"/>
              <a:t>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/>
              <a:t>我是「</a:t>
            </a:r>
            <a:r>
              <a:rPr lang="zh-HK" altLang="en-US" dirty="0"/>
              <a:t>門</a:t>
            </a:r>
            <a:r>
              <a:rPr lang="zh-TW" altLang="en-US" dirty="0"/>
              <a:t>」</a:t>
            </a:r>
            <a:endParaRPr lang="en-US" altLang="zh-TW" dirty="0"/>
          </a:p>
          <a:p>
            <a:r>
              <a:rPr lang="zh-TW" altLang="en-US" dirty="0"/>
              <a:t>我是「好牧人」</a:t>
            </a:r>
            <a:endParaRPr lang="zh-HK" altLang="en-US" dirty="0"/>
          </a:p>
          <a:p>
            <a:r>
              <a:rPr lang="zh-TW" altLang="en-US" dirty="0"/>
              <a:t> 牧羊人在新舊約聖經常出現，這象徵性身份在以色列的社會，代表君王、宗教領袖和祭司；而羊代表神的百姓</a:t>
            </a:r>
            <a:endParaRPr lang="en-US" altLang="zh-TW" dirty="0"/>
          </a:p>
          <a:p>
            <a:r>
              <a:rPr lang="zh-HK" altLang="en-US" dirty="0"/>
              <a:t>中東地區有</a:t>
            </a:r>
            <a:r>
              <a:rPr lang="zh-TW" altLang="en-US" dirty="0"/>
              <a:t>一種私人的羊圈，只有簡單的護牆，留一個洞口，沒有門，晚上牧人就睡在洞口，成為羊的門</a:t>
            </a:r>
            <a:endParaRPr lang="en-US" altLang="zh-TW" dirty="0"/>
          </a:p>
          <a:p>
            <a:r>
              <a:rPr lang="zh-TW" altLang="en-US" dirty="0"/>
              <a:t>門是一個關口，牧羊人的保守使羊不受強盜侵擾</a:t>
            </a:r>
            <a:endParaRPr lang="en-US" altLang="zh-TW" dirty="0"/>
          </a:p>
          <a:p>
            <a:r>
              <a:rPr lang="zh-TW" altLang="en-US" dirty="0"/>
              <a:t>耶穌是好牧人，並親自作羊圈的門，坐在那裏守望羊群。圈內的羊可以自由安憩、覓食</a:t>
            </a:r>
            <a:endParaRPr lang="en-US" altLang="zh-TW" dirty="0"/>
          </a:p>
        </p:txBody>
      </p:sp>
      <p:pic>
        <p:nvPicPr>
          <p:cNvPr id="2050" name="Picture 2" descr="投影片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32" y="0"/>
            <a:ext cx="5000368" cy="281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5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altLang="zh-TW" dirty="0"/>
              <a:t>C </a:t>
            </a:r>
            <a:r>
              <a:rPr lang="zh-TW" altLang="en-US" dirty="0"/>
              <a:t>約翰福音</a:t>
            </a:r>
            <a:r>
              <a:rPr lang="en-US" altLang="zh-TW" dirty="0"/>
              <a:t>10</a:t>
            </a:r>
            <a:r>
              <a:rPr lang="zh-TW" altLang="en-US" dirty="0"/>
              <a:t>章</a:t>
            </a:r>
            <a:r>
              <a:rPr lang="en-US" altLang="zh-TW" dirty="0"/>
              <a:t>1-16</a:t>
            </a:r>
            <a:r>
              <a:rPr lang="zh-TW" altLang="en-US" dirty="0"/>
              <a:t>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r>
              <a:rPr lang="zh-TW" altLang="en-US" dirty="0"/>
              <a:t>我是「</a:t>
            </a:r>
            <a:r>
              <a:rPr lang="zh-HK" altLang="en-US" dirty="0"/>
              <a:t>門</a:t>
            </a:r>
            <a:r>
              <a:rPr lang="zh-TW" altLang="en-US" dirty="0"/>
              <a:t>」</a:t>
            </a:r>
            <a:endParaRPr lang="en-US" altLang="zh-TW" dirty="0"/>
          </a:p>
          <a:p>
            <a:r>
              <a:rPr lang="zh-TW" altLang="en-US" dirty="0"/>
              <a:t>我是「好牧人」</a:t>
            </a:r>
            <a:endParaRPr lang="en-US" altLang="zh-TW" dirty="0"/>
          </a:p>
          <a:p>
            <a:r>
              <a:rPr lang="zh-TW" altLang="en-US" dirty="0"/>
              <a:t>雇工為工錢受僱，因羊不屬於他，當危險臨到，先顧自己，責任不負，隨時撇下羣羊逃之夭夭，將羊羣的安危置諸度外，任由狼來活抓小羊，任由羣羊驚慌四散</a:t>
            </a:r>
            <a:endParaRPr lang="en-US" altLang="zh-TW" dirty="0"/>
          </a:p>
          <a:p>
            <a:r>
              <a:rPr lang="zh-TW" altLang="en-US" dirty="0"/>
              <a:t>相比之下，羊（我們）是屬於好牧人的，好牧人必理所當然，盡責任且奮不顧身，優先保護自己的羊羣，甚至為自己的羊捨命，也在所不惜</a:t>
            </a:r>
            <a:endParaRPr lang="zh-HK" altLang="en-US" dirty="0"/>
          </a:p>
          <a:p>
            <a:r>
              <a:rPr lang="zh-TW" altLang="en-US" dirty="0"/>
              <a:t>好牧人</a:t>
            </a:r>
            <a:r>
              <a:rPr lang="zh-HK" altLang="en-US" dirty="0"/>
              <a:t>認識</a:t>
            </a:r>
            <a:r>
              <a:rPr lang="zh-TW" altLang="en-US" dirty="0"/>
              <a:t>他的羊</a:t>
            </a:r>
            <a:r>
              <a:rPr lang="zh-HK" altLang="en-US" dirty="0"/>
              <a:t>，</a:t>
            </a:r>
            <a:r>
              <a:rPr lang="zh-TW" altLang="en-US" dirty="0"/>
              <a:t>為羊犧牲，正如耶穌</a:t>
            </a:r>
            <a:r>
              <a:rPr lang="zh-HK" altLang="en-US" dirty="0"/>
              <a:t>認識</a:t>
            </a:r>
            <a:r>
              <a:rPr lang="zh-TW" altLang="en-US" dirty="0"/>
              <a:t>我們，甘願為我們犠牲</a:t>
            </a:r>
            <a:endParaRPr lang="en-US" altLang="zh-TW" dirty="0"/>
          </a:p>
        </p:txBody>
      </p:sp>
      <p:pic>
        <p:nvPicPr>
          <p:cNvPr id="3074" name="Picture 2" descr="投影片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04" y="1"/>
            <a:ext cx="4592595" cy="25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0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000" dirty="0"/>
              <a:t>反思問題</a:t>
            </a:r>
            <a:endParaRPr lang="zh-HK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zh-TW" altLang="en-US" dirty="0"/>
              <a:t>要分辨真假牧人，必須</a:t>
            </a:r>
            <a:r>
              <a:rPr lang="zh-TW" altLang="en-US" b="1" dirty="0">
                <a:solidFill>
                  <a:srgbClr val="FF0000"/>
                </a:solidFill>
              </a:rPr>
              <a:t>熟悉主的聲音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zh-TW" altLang="en-US" dirty="0"/>
              <a:t>我們要如何在生活中操練聽主的聲音呢？</a:t>
            </a:r>
            <a:endParaRPr lang="en-US" altLang="zh-TW" dirty="0"/>
          </a:p>
        </p:txBody>
      </p:sp>
      <p:pic>
        <p:nvPicPr>
          <p:cNvPr id="4098" name="Picture 2" descr="【來稿】「聽障人士」比較喜歡用聾人稱呼自己？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16" y="4510001"/>
            <a:ext cx="3856766" cy="21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81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000" dirty="0"/>
              <a:t>反思問題</a:t>
            </a:r>
            <a:r>
              <a:rPr lang="en-US" altLang="zh-TW" sz="4000" dirty="0"/>
              <a:t>︰</a:t>
            </a:r>
            <a:r>
              <a:rPr lang="zh-TW" altLang="en-US" sz="4000" dirty="0"/>
              <a:t>要分辨真假牧人，必須</a:t>
            </a:r>
            <a:r>
              <a:rPr lang="zh-TW" altLang="en-US" sz="4000" b="1" dirty="0">
                <a:solidFill>
                  <a:srgbClr val="FF0000"/>
                </a:solidFill>
              </a:rPr>
              <a:t>熟悉主的聲音</a:t>
            </a:r>
            <a:r>
              <a:rPr lang="zh-TW" altLang="en-US" sz="4000" dirty="0"/>
              <a:t>，我們要如何在生活中操練聽主的聲音呢？</a:t>
            </a:r>
            <a:endParaRPr lang="zh-HK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667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分別時間與神獨處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神喜歡在我們與衪單獨面對面的時刻，對我們說話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先知以利亞在何烈山上，與神獨處時，聽到火後有微小的聲音。雖有烈風大作，崩山碎石，地震後有火，耶和華卻不在其中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這提醒我們不要只期待從外面驚天動地的大事中聽見神的聲音，卻忽略了裡面與神獨處時所聽見的微小聲音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寫下感動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把你覺得是主對你說的話寫下來，透過一段時間的察驗，可以分辨是出於自己、撒但，還是世界的聲音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付諸行動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越順服神的聲音，就越聽得見神的聲音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每次的順服行動，都會增加我們熟悉主聲音的程度</a:t>
            </a:r>
            <a:endParaRPr lang="en-US" altLang="zh-TW" dirty="0"/>
          </a:p>
        </p:txBody>
      </p:sp>
      <p:pic>
        <p:nvPicPr>
          <p:cNvPr id="5122" name="Picture 2" descr="Spirituality and religion, hands folded in prayer on a holy bible in church concept for faith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34" y="4883368"/>
            <a:ext cx="2667515" cy="177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2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zh-TW" altLang="zh-HK" dirty="0"/>
              <a:t>課堂目標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zh-TW" altLang="zh-HK" sz="3200" dirty="0"/>
              <a:t>約翰福音中，耶穌以七個「我是」來表述自己</a:t>
            </a:r>
            <a:endParaRPr lang="en-US" altLang="zh-TW" sz="3200" dirty="0"/>
          </a:p>
          <a:p>
            <a:r>
              <a:rPr lang="zh-TW" altLang="zh-HK" sz="3200" dirty="0"/>
              <a:t>透過課堂，從耶穌的頭</a:t>
            </a:r>
            <a:r>
              <a:rPr lang="en-US" altLang="zh-HK" sz="3200" dirty="0"/>
              <a:t>4</a:t>
            </a:r>
            <a:r>
              <a:rPr lang="zh-TW" altLang="zh-HK" sz="3200" dirty="0"/>
              <a:t>個「我是」中，更深認識耶穌的特性及與我們的關係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0260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zh-TW" altLang="en-US" dirty="0"/>
              <a:t>猜猜畫畫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zh-TW" altLang="en-US" sz="3200" dirty="0"/>
              <a:t>教師將耶穌說「我是</a:t>
            </a:r>
            <a:r>
              <a:rPr lang="en-US" altLang="zh-TW" sz="3200" dirty="0"/>
              <a:t>…</a:t>
            </a:r>
            <a:r>
              <a:rPr lang="zh-TW" altLang="en-US" sz="3200" dirty="0"/>
              <a:t>」的經文內容展示給負責畫圖的學生</a:t>
            </a:r>
            <a:endParaRPr lang="en-US" altLang="zh-TW" sz="3200" dirty="0"/>
          </a:p>
          <a:p>
            <a:r>
              <a:rPr lang="zh-TW" altLang="en-US" sz="3200" dirty="0"/>
              <a:t>請負責畫圖的同學於黑板 </a:t>
            </a:r>
            <a:r>
              <a:rPr lang="en-US" altLang="zh-TW" sz="3200" dirty="0"/>
              <a:t>/ zoom</a:t>
            </a:r>
            <a:r>
              <a:rPr lang="zh-TW" altLang="en-US" sz="3200" dirty="0"/>
              <a:t>畫出答案</a:t>
            </a:r>
            <a:endParaRPr lang="en-US" altLang="zh-TW" sz="3200" dirty="0"/>
          </a:p>
          <a:p>
            <a:r>
              <a:rPr lang="zh-TW" altLang="en-US" sz="3200" dirty="0"/>
              <a:t>最快估中謎底的同學有奬</a:t>
            </a:r>
            <a:endParaRPr lang="zh-HK" altLang="en-US" sz="3200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4831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zh-TW" altLang="en-US" dirty="0"/>
              <a:t>猜猜畫畫 </a:t>
            </a:r>
            <a:r>
              <a:rPr lang="en-US" altLang="zh-TW" dirty="0"/>
              <a:t>A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6866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altLang="zh-TW" dirty="0"/>
              <a:t>A </a:t>
            </a:r>
            <a:r>
              <a:rPr lang="zh-TW" altLang="en-US" dirty="0"/>
              <a:t>約翰福音</a:t>
            </a:r>
            <a:r>
              <a:rPr lang="en-US" altLang="zh-TW" dirty="0"/>
              <a:t>6</a:t>
            </a:r>
            <a:r>
              <a:rPr lang="zh-TW" altLang="en-US" dirty="0"/>
              <a:t>章</a:t>
            </a:r>
            <a:r>
              <a:rPr lang="en-US" altLang="zh-TW" dirty="0"/>
              <a:t>35</a:t>
            </a:r>
            <a:r>
              <a:rPr lang="zh-TW" altLang="en-US" dirty="0"/>
              <a:t>、</a:t>
            </a:r>
            <a:r>
              <a:rPr lang="en-US" altLang="zh-TW" dirty="0"/>
              <a:t>51</a:t>
            </a:r>
            <a:r>
              <a:rPr lang="zh-TW" altLang="en-US" dirty="0"/>
              <a:t>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200" dirty="0"/>
              <a:t>我是「生命的糧」</a:t>
            </a:r>
            <a:endParaRPr lang="en-US" altLang="zh-TW" sz="3200" dirty="0"/>
          </a:p>
          <a:p>
            <a:r>
              <a:rPr lang="zh-TW" altLang="en-US" dirty="0"/>
              <a:t>「道」成了肉身，是天上降下來的糧，人信這「道」，就是吃這糧，就得永恆生命，因有聖靈在他裡面，故我們要得著耶穌</a:t>
            </a:r>
            <a:endParaRPr lang="en-US" altLang="zh-TW" dirty="0"/>
          </a:p>
          <a:p>
            <a:r>
              <a:rPr lang="zh-TW" altLang="en-US" dirty="0"/>
              <a:t>另外，生命的糧也就是神的話語，我們聽從祂的話，讓我們生命有力量有益處</a:t>
            </a:r>
            <a:endParaRPr lang="zh-HK" altLang="en-US" dirty="0"/>
          </a:p>
          <a:p>
            <a:r>
              <a:rPr lang="zh-TW" altLang="en-US" dirty="0"/>
              <a:t> 相信、尋求、接受主又與衪有關係的，這人不致飢渴，主滿足這人靈性生命的一切需要</a:t>
            </a:r>
            <a:endParaRPr lang="zh-HK" altLang="en-US" dirty="0"/>
          </a:p>
        </p:txBody>
      </p:sp>
      <p:pic>
        <p:nvPicPr>
          <p:cNvPr id="1026" name="Picture 2" descr="https://loopin.blob.core.windows.net/common/ORG_Q/19062402321788991962144626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130" y="4731656"/>
            <a:ext cx="2484823" cy="20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8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zh-TW" altLang="en-US" dirty="0"/>
              <a:t>猜猜畫畫 </a:t>
            </a:r>
            <a:r>
              <a:rPr lang="en-US" altLang="zh-TW" dirty="0"/>
              <a:t>B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2835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altLang="zh-TW" dirty="0"/>
              <a:t>B </a:t>
            </a:r>
            <a:r>
              <a:rPr lang="zh-TW" altLang="en-US" dirty="0"/>
              <a:t>約翰福音</a:t>
            </a:r>
            <a:r>
              <a:rPr lang="en-US" altLang="zh-TW" dirty="0"/>
              <a:t>8</a:t>
            </a:r>
            <a:r>
              <a:rPr lang="zh-TW" altLang="en-US" dirty="0"/>
              <a:t>章</a:t>
            </a:r>
            <a:r>
              <a:rPr lang="en-US" altLang="zh-TW" dirty="0"/>
              <a:t>12</a:t>
            </a:r>
            <a:r>
              <a:rPr lang="zh-TW" altLang="en-US" dirty="0"/>
              <a:t>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zh-TW" altLang="en-US" dirty="0"/>
              <a:t>我是「</a:t>
            </a:r>
            <a:r>
              <a:rPr lang="zh-HK" altLang="en-US" dirty="0"/>
              <a:t>世界的</a:t>
            </a:r>
            <a:r>
              <a:rPr lang="zh-TW" altLang="en-US" dirty="0"/>
              <a:t>光」</a:t>
            </a:r>
            <a:endParaRPr lang="en-US" altLang="zh-TW" dirty="0"/>
          </a:p>
          <a:p>
            <a:r>
              <a:rPr lang="zh-TW" altLang="en-US" dirty="0"/>
              <a:t>耶穌是世界的光，是審判、拯救和驅趕黑暗的含義</a:t>
            </a:r>
            <a:endParaRPr lang="zh-HK" altLang="en-US" dirty="0"/>
          </a:p>
          <a:p>
            <a:r>
              <a:rPr lang="zh-TW" altLang="en-US" dirty="0"/>
              <a:t> 今天人心面對黑暗敗壞的世界，轉投黑暗是容易的，因世界大環境和風氣是走向黑暗的，步入滅亡</a:t>
            </a:r>
            <a:endParaRPr lang="en-US" altLang="zh-TW" dirty="0"/>
          </a:p>
          <a:p>
            <a:r>
              <a:rPr lang="zh-TW" altLang="en-US" dirty="0"/>
              <a:t>故人活在世上是需要光，耶穌的救恩如一道光來到黑暗世界，帶來盼望和光明</a:t>
            </a:r>
            <a:endParaRPr lang="en-US" altLang="zh-TW" dirty="0"/>
          </a:p>
          <a:p>
            <a:endParaRPr lang="zh-HK" altLang="en-US" dirty="0"/>
          </a:p>
        </p:txBody>
      </p:sp>
      <p:pic>
        <p:nvPicPr>
          <p:cNvPr id="4" name="Picture 2" descr="約 翰 福 音 8:1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2" y="4337222"/>
            <a:ext cx="4611427" cy="24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9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zh-TW" altLang="en-US" dirty="0"/>
              <a:t>猜猜畫畫 </a:t>
            </a:r>
            <a:r>
              <a:rPr lang="en-US" altLang="zh-TW" dirty="0"/>
              <a:t>C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1495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altLang="zh-TW" dirty="0"/>
              <a:t>C </a:t>
            </a:r>
            <a:r>
              <a:rPr lang="zh-TW" altLang="en-US" dirty="0"/>
              <a:t>約翰福音</a:t>
            </a:r>
            <a:r>
              <a:rPr lang="en-US" altLang="zh-TW" dirty="0"/>
              <a:t>10</a:t>
            </a:r>
            <a:r>
              <a:rPr lang="zh-TW" altLang="en-US" dirty="0"/>
              <a:t>章</a:t>
            </a:r>
            <a:r>
              <a:rPr lang="en-US" altLang="zh-TW" dirty="0"/>
              <a:t>1-16</a:t>
            </a:r>
            <a:r>
              <a:rPr lang="zh-TW" altLang="en-US" dirty="0"/>
              <a:t>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/>
              <a:t>我是「</a:t>
            </a:r>
            <a:r>
              <a:rPr lang="zh-HK" altLang="en-US" dirty="0"/>
              <a:t>門</a:t>
            </a:r>
            <a:r>
              <a:rPr lang="zh-TW" altLang="en-US" dirty="0"/>
              <a:t>」</a:t>
            </a:r>
            <a:endParaRPr lang="en-US" altLang="zh-TW" dirty="0"/>
          </a:p>
          <a:p>
            <a:r>
              <a:rPr lang="zh-TW" altLang="en-US" dirty="0"/>
              <a:t>我是「好牧人」</a:t>
            </a:r>
            <a:endParaRPr lang="en-US" altLang="zh-TW" dirty="0"/>
          </a:p>
          <a:p>
            <a:r>
              <a:rPr lang="zh-TW" altLang="en-US" dirty="0"/>
              <a:t>猶太人原本是遊牧民族，以放牧牛、羊為生</a:t>
            </a:r>
            <a:endParaRPr lang="zh-HK" altLang="en-US" dirty="0"/>
          </a:p>
          <a:p>
            <a:r>
              <a:rPr lang="zh-TW" altLang="en-US" dirty="0"/>
              <a:t>若我們要明白耶穌的比喻，我們一定要明白當時的牧羊情況</a:t>
            </a:r>
            <a:endParaRPr lang="en-US" altLang="zh-TW" dirty="0"/>
          </a:p>
          <a:p>
            <a:pPr lvl="1"/>
            <a:r>
              <a:rPr lang="zh-TW" altLang="en-US" dirty="0"/>
              <a:t>高原，凹凸不平，有草，有石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3713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992</Words>
  <Application>Microsoft Macintosh PowerPoint</Application>
  <PresentationFormat>寬螢幕</PresentationFormat>
  <Paragraphs>72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佈景主題</vt:lpstr>
      <vt:lpstr>耶穌與我的關係</vt:lpstr>
      <vt:lpstr>課堂目標</vt:lpstr>
      <vt:lpstr>猜猜畫畫</vt:lpstr>
      <vt:lpstr>猜猜畫畫 A</vt:lpstr>
      <vt:lpstr>A 約翰福音6章35、51節</vt:lpstr>
      <vt:lpstr>猜猜畫畫 B</vt:lpstr>
      <vt:lpstr>B 約翰福音8章12節</vt:lpstr>
      <vt:lpstr>猜猜畫畫 C</vt:lpstr>
      <vt:lpstr>C 約翰福音10章1-16節</vt:lpstr>
      <vt:lpstr>觀看影片︰Ozzy Man Reviews Sheep Being Stuck</vt:lpstr>
      <vt:lpstr>觀看影片︰【綿羊離家出走五年變「毛球」】</vt:lpstr>
      <vt:lpstr>C 約翰福音10章1-16節</vt:lpstr>
      <vt:lpstr>C 約翰福音10章1-16節</vt:lpstr>
      <vt:lpstr>C 約翰福音10章1-16節</vt:lpstr>
      <vt:lpstr>反思問題</vt:lpstr>
      <vt:lpstr>反思問題︰要分辨真假牧人，必須熟悉主的聲音，我們要如何在生活中操練聽主的聲音呢？</vt:lpstr>
    </vt:vector>
  </TitlesOfParts>
  <Company>lck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耶穌是誰？</dc:title>
  <dc:creator>user</dc:creator>
  <cp:lastModifiedBy>YIP, Chung Hei [HPE]</cp:lastModifiedBy>
  <cp:revision>21</cp:revision>
  <dcterms:created xsi:type="dcterms:W3CDTF">2022-07-12T02:48:48Z</dcterms:created>
  <dcterms:modified xsi:type="dcterms:W3CDTF">2022-07-29T02:29:06Z</dcterms:modified>
</cp:coreProperties>
</file>